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1" r:id="rId4"/>
    <p:sldId id="262" r:id="rId5"/>
    <p:sldId id="283" r:id="rId6"/>
    <p:sldId id="284" r:id="rId7"/>
    <p:sldId id="285" r:id="rId8"/>
    <p:sldId id="260" r:id="rId9"/>
    <p:sldId id="258" r:id="rId10"/>
    <p:sldId id="259" r:id="rId11"/>
    <p:sldId id="264" r:id="rId12"/>
    <p:sldId id="263" r:id="rId13"/>
    <p:sldId id="265" r:id="rId14"/>
    <p:sldId id="267" r:id="rId15"/>
    <p:sldId id="266" r:id="rId16"/>
    <p:sldId id="268" r:id="rId17"/>
    <p:sldId id="270" r:id="rId18"/>
    <p:sldId id="269" r:id="rId19"/>
    <p:sldId id="271" r:id="rId20"/>
    <p:sldId id="272" r:id="rId21"/>
    <p:sldId id="273" r:id="rId22"/>
    <p:sldId id="275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40;&#1043;&#1056;&#1059;&#1047;&#1050;&#1048;\&#1044;&#1080;&#1072;&#1075;&#1085;&#1086;&#1089;&#1090;&#1080;&#1082;&#1072;%20&#1084;&#1072;&#1090;&#1077;&#1084;&#1072;&#1090;&#1080;&#1095;&#1077;&#1089;&#1082;&#1086;&#1081;%20&#1075;&#1088;&#1072;&#1084;&#1086;&#1090;&#1085;&#1086;&#1089;&#1090;&#1080;%20&#1074;%208-4%20&#1082;&#1083;&#1072;&#1089;&#1089;&#1077;,%20&#1088;&#1077;&#1079;&#1091;&#1083;&#1100;&#1090;&#1072;&#1090;&#1099;,%2017.01.2024%2016-39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Читательская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16-39.xlsx]Лист1'!$B$3:$B$8</c:f>
              <c:strCache>
                <c:ptCount val="6"/>
                <c:pt idx="0">
                  <c:v>8_1</c:v>
                </c:pt>
                <c:pt idx="1">
                  <c:v>8_2</c:v>
                </c:pt>
                <c:pt idx="2">
                  <c:v>8_3</c:v>
                </c:pt>
                <c:pt idx="3">
                  <c:v>8_4</c:v>
                </c:pt>
                <c:pt idx="4">
                  <c:v>Средний</c:v>
                </c:pt>
                <c:pt idx="5">
                  <c:v>8-е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16-39.xlsx]Лист1'!$C$3:$C$8</c:f>
              <c:numCache>
                <c:formatCode>General</c:formatCode>
                <c:ptCount val="6"/>
                <c:pt idx="0">
                  <c:v>45</c:v>
                </c:pt>
                <c:pt idx="1">
                  <c:v>57</c:v>
                </c:pt>
                <c:pt idx="2">
                  <c:v>29</c:v>
                </c:pt>
                <c:pt idx="3">
                  <c:v>40</c:v>
                </c:pt>
                <c:pt idx="4">
                  <c:v>57</c:v>
                </c:pt>
                <c:pt idx="5">
                  <c:v>42.75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354944"/>
        <c:axId val="305353376"/>
      </c:barChart>
      <c:catAx>
        <c:axId val="30535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3376"/>
        <c:crosses val="autoZero"/>
        <c:auto val="1"/>
        <c:lblAlgn val="ctr"/>
        <c:lblOffset val="100"/>
        <c:noMultiLvlLbl val="0"/>
      </c:catAx>
      <c:valAx>
        <c:axId val="30535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ru-RU" sz="14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Математическая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16-39.xlsx]Лист1'!$B$11:$B$16</c:f>
              <c:strCache>
                <c:ptCount val="6"/>
                <c:pt idx="0">
                  <c:v>8_1</c:v>
                </c:pt>
                <c:pt idx="1">
                  <c:v>8_2</c:v>
                </c:pt>
                <c:pt idx="2">
                  <c:v>8_3</c:v>
                </c:pt>
                <c:pt idx="3">
                  <c:v>8_4</c:v>
                </c:pt>
                <c:pt idx="4">
                  <c:v>Средний</c:v>
                </c:pt>
                <c:pt idx="5">
                  <c:v>8-е 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16-39.xlsx]Лист1'!$C$11:$C$16</c:f>
              <c:numCache>
                <c:formatCode>General</c:formatCode>
                <c:ptCount val="6"/>
                <c:pt idx="0">
                  <c:v>57</c:v>
                </c:pt>
                <c:pt idx="1">
                  <c:v>50</c:v>
                </c:pt>
                <c:pt idx="2">
                  <c:v>77</c:v>
                </c:pt>
                <c:pt idx="3">
                  <c:v>44</c:v>
                </c:pt>
                <c:pt idx="4">
                  <c:v>57</c:v>
                </c:pt>
                <c:pt idx="5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351808"/>
        <c:axId val="305354552"/>
      </c:barChart>
      <c:catAx>
        <c:axId val="30535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4552"/>
        <c:crosses val="autoZero"/>
        <c:auto val="1"/>
        <c:lblAlgn val="ctr"/>
        <c:lblOffset val="100"/>
        <c:noMultiLvlLbl val="0"/>
      </c:catAx>
      <c:valAx>
        <c:axId val="30535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ru-RU" sz="14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Естественнонаучная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16-39.xlsx]Лист1'!$B$19:$B$24</c:f>
              <c:strCache>
                <c:ptCount val="6"/>
                <c:pt idx="0">
                  <c:v>8_1</c:v>
                </c:pt>
                <c:pt idx="1">
                  <c:v>8_2</c:v>
                </c:pt>
                <c:pt idx="2">
                  <c:v>8_3</c:v>
                </c:pt>
                <c:pt idx="3">
                  <c:v>8_4</c:v>
                </c:pt>
                <c:pt idx="4">
                  <c:v>Средний</c:v>
                </c:pt>
                <c:pt idx="5">
                  <c:v>8-е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16-39.xlsx]Лист1'!$C$19:$C$24</c:f>
              <c:numCache>
                <c:formatCode>General</c:formatCode>
                <c:ptCount val="6"/>
                <c:pt idx="0">
                  <c:v>51</c:v>
                </c:pt>
                <c:pt idx="1">
                  <c:v>62</c:v>
                </c:pt>
                <c:pt idx="2">
                  <c:v>68</c:v>
                </c:pt>
                <c:pt idx="3">
                  <c:v>47</c:v>
                </c:pt>
                <c:pt idx="4">
                  <c:v>55</c:v>
                </c:pt>
                <c:pt idx="5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352200"/>
        <c:axId val="305352592"/>
      </c:barChart>
      <c:catAx>
        <c:axId val="30535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2592"/>
        <c:crosses val="autoZero"/>
        <c:auto val="1"/>
        <c:lblAlgn val="ctr"/>
        <c:lblOffset val="100"/>
        <c:noMultiLvlLbl val="0"/>
      </c:catAx>
      <c:valAx>
        <c:axId val="30535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352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ru-RU" sz="14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/>
              <a:t>Читательская</a:t>
            </a:r>
            <a:r>
              <a:rPr lang="ru-RU" sz="2000" b="1" baseline="0"/>
              <a:t>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16-39.xlsx]Лист1'!$N$3:$N$7</c:f>
              <c:strCache>
                <c:ptCount val="5"/>
                <c:pt idx="0">
                  <c:v>9_1</c:v>
                </c:pt>
                <c:pt idx="1">
                  <c:v>9_2</c:v>
                </c:pt>
                <c:pt idx="2">
                  <c:v>9_3</c:v>
                </c:pt>
                <c:pt idx="3">
                  <c:v>Средний </c:v>
                </c:pt>
                <c:pt idx="4">
                  <c:v>9-е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16-39.xlsx]Лист1'!$O$3:$O$7</c:f>
              <c:numCache>
                <c:formatCode>General</c:formatCode>
                <c:ptCount val="5"/>
                <c:pt idx="0">
                  <c:v>70</c:v>
                </c:pt>
                <c:pt idx="1">
                  <c:v>82</c:v>
                </c:pt>
                <c:pt idx="2">
                  <c:v>64</c:v>
                </c:pt>
                <c:pt idx="3">
                  <c:v>56</c:v>
                </c:pt>
                <c:pt idx="4">
                  <c:v>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839304"/>
        <c:axId val="305839696"/>
      </c:barChart>
      <c:catAx>
        <c:axId val="305839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39696"/>
        <c:crosses val="autoZero"/>
        <c:auto val="1"/>
        <c:lblAlgn val="ctr"/>
        <c:lblOffset val="100"/>
        <c:noMultiLvlLbl val="0"/>
      </c:catAx>
      <c:valAx>
        <c:axId val="305839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3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Математическая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16-39.xlsx]Лист1'!$N$11:$N$15</c:f>
              <c:strCache>
                <c:ptCount val="5"/>
                <c:pt idx="0">
                  <c:v>9_1</c:v>
                </c:pt>
                <c:pt idx="1">
                  <c:v>9_2</c:v>
                </c:pt>
                <c:pt idx="2">
                  <c:v>9_3</c:v>
                </c:pt>
                <c:pt idx="3">
                  <c:v>Средний </c:v>
                </c:pt>
                <c:pt idx="4">
                  <c:v>9-е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16-39.xlsx]Лист1'!$O$11:$O$15</c:f>
              <c:numCache>
                <c:formatCode>General</c:formatCode>
                <c:ptCount val="5"/>
                <c:pt idx="0">
                  <c:v>73</c:v>
                </c:pt>
                <c:pt idx="1">
                  <c:v>63</c:v>
                </c:pt>
                <c:pt idx="2">
                  <c:v>65</c:v>
                </c:pt>
                <c:pt idx="3">
                  <c:v>55</c:v>
                </c:pt>
                <c:pt idx="4">
                  <c:v>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836168"/>
        <c:axId val="305842048"/>
      </c:barChart>
      <c:catAx>
        <c:axId val="30583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42048"/>
        <c:crosses val="autoZero"/>
        <c:auto val="1"/>
        <c:lblAlgn val="ctr"/>
        <c:lblOffset val="100"/>
        <c:noMultiLvlLbl val="0"/>
      </c:catAx>
      <c:valAx>
        <c:axId val="30584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36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 lang="ru-RU" sz="14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/>
              <a:t>Естественнонаучная грамотность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'[Диагностика математической грамотности в 8-4 классе, результаты, 17.01.2024 16-39.xlsx]Лист1'!$N$19:$N$23</c:f>
              <c:strCache>
                <c:ptCount val="5"/>
                <c:pt idx="0">
                  <c:v>9_1</c:v>
                </c:pt>
                <c:pt idx="1">
                  <c:v>9_2</c:v>
                </c:pt>
                <c:pt idx="2">
                  <c:v>9_3</c:v>
                </c:pt>
                <c:pt idx="3">
                  <c:v>Средний </c:v>
                </c:pt>
                <c:pt idx="4">
                  <c:v>9-е</c:v>
                </c:pt>
              </c:strCache>
            </c:strRef>
          </c:cat>
          <c:val>
            <c:numRef>
              <c:f>'[Диагностика математической грамотности в 8-4 классе, результаты, 17.01.2024 16-39.xlsx]Лист1'!$O$19:$O$23</c:f>
              <c:numCache>
                <c:formatCode>General</c:formatCode>
                <c:ptCount val="5"/>
                <c:pt idx="0">
                  <c:v>43</c:v>
                </c:pt>
                <c:pt idx="1">
                  <c:v>48</c:v>
                </c:pt>
                <c:pt idx="2">
                  <c:v>28</c:v>
                </c:pt>
                <c:pt idx="3">
                  <c:v>44</c:v>
                </c:pt>
                <c:pt idx="4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842440"/>
        <c:axId val="305840088"/>
      </c:barChart>
      <c:catAx>
        <c:axId val="30584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40088"/>
        <c:crosses val="autoZero"/>
        <c:auto val="1"/>
        <c:lblAlgn val="ctr"/>
        <c:lblOffset val="100"/>
        <c:noMultiLvlLbl val="0"/>
      </c:catAx>
      <c:valAx>
        <c:axId val="305840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5842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2B6E4-54AF-4EBB-9D2B-F6422AA25646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F40B1-E29F-40D3-AE25-FDC8AEDCFA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1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F40B1-E29F-40D3-AE25-FDC8AEDCFAE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7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98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96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394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869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6988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94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64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81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9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5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2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1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2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33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5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A2604-E631-455B-8E42-E0E0E6994549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1B16277-3494-46DD-851F-77B48416B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6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9746" y="791569"/>
            <a:ext cx="9116703" cy="4258103"/>
          </a:xfrm>
        </p:spPr>
        <p:txBody>
          <a:bodyPr>
            <a:noAutofit/>
          </a:bodyPr>
          <a:lstStyle/>
          <a:p>
            <a:pPr algn="ctr"/>
            <a:r>
              <a:rPr lang="ru-RU" sz="4600" b="1" dirty="0" smtClean="0"/>
              <a:t>Всероссийская диагностика функциональной грамотности учащихся </a:t>
            </a:r>
            <a:br>
              <a:rPr lang="ru-RU" sz="4600" b="1" dirty="0" smtClean="0"/>
            </a:br>
            <a:r>
              <a:rPr lang="ru-RU" sz="4600" b="1" dirty="0" smtClean="0"/>
              <a:t>8-х и 9-х классов </a:t>
            </a:r>
            <a:br>
              <a:rPr lang="ru-RU" sz="4600" b="1" dirty="0" smtClean="0"/>
            </a:br>
            <a:r>
              <a:rPr lang="ru-RU" sz="4600" b="1" dirty="0" smtClean="0"/>
              <a:t>БОУ г. Омска </a:t>
            </a:r>
            <a:br>
              <a:rPr lang="ru-RU" sz="4600" b="1" dirty="0" smtClean="0"/>
            </a:br>
            <a:r>
              <a:rPr lang="ru-RU" sz="4600" b="1" dirty="0" smtClean="0"/>
              <a:t>«Гимназия №19»</a:t>
            </a:r>
            <a:endParaRPr lang="ru-RU" sz="4600" b="1" dirty="0"/>
          </a:p>
        </p:txBody>
      </p:sp>
    </p:spTree>
    <p:extLst>
      <p:ext uri="{BB962C8B-B14F-4D97-AF65-F5344CB8AC3E}">
        <p14:creationId xmlns:p14="http://schemas.microsoft.com/office/powerpoint/2010/main" val="152437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98" y="3525472"/>
            <a:ext cx="10717261" cy="31367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99" y="643933"/>
            <a:ext cx="10717261" cy="27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4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820" y="688999"/>
            <a:ext cx="10663948" cy="2755501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20" y="3608925"/>
            <a:ext cx="10663948" cy="31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6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33" y="633756"/>
            <a:ext cx="10863263" cy="2823491"/>
          </a:xfrm>
          <a:prstGeom prst="rect">
            <a:avLst/>
          </a:prstGeom>
        </p:spPr>
      </p:pic>
      <p:pic>
        <p:nvPicPr>
          <p:cNvPr id="7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34" y="3566429"/>
            <a:ext cx="10863262" cy="31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11" y="671227"/>
            <a:ext cx="10563012" cy="2714430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1" y="3666982"/>
            <a:ext cx="10563012" cy="30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0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8-3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26" y="693761"/>
            <a:ext cx="10532949" cy="2718180"/>
          </a:xfrm>
          <a:prstGeom prst="rect">
            <a:avLst/>
          </a:prstGeom>
        </p:spPr>
      </p:pic>
      <p:pic>
        <p:nvPicPr>
          <p:cNvPr id="7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26" y="3581128"/>
            <a:ext cx="10532949" cy="30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3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8-3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167" y="729290"/>
            <a:ext cx="10266884" cy="2676346"/>
          </a:xfrm>
          <a:prstGeom prst="rect">
            <a:avLst/>
          </a:prstGeom>
        </p:spPr>
      </p:pic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67" y="3610353"/>
            <a:ext cx="10266884" cy="30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5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8-3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75" y="698523"/>
            <a:ext cx="10403362" cy="2681279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5" y="3553751"/>
            <a:ext cx="10403362" cy="30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9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8-4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639169"/>
            <a:ext cx="10411886" cy="2690884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3444648"/>
            <a:ext cx="10411886" cy="30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2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8-4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45" y="666465"/>
            <a:ext cx="10676956" cy="2755343"/>
          </a:xfrm>
          <a:prstGeom prst="rect">
            <a:avLst/>
          </a:prstGeom>
        </p:spPr>
      </p:pic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41" y="3563699"/>
            <a:ext cx="10679160" cy="31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84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8-4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97" y="625521"/>
            <a:ext cx="10681080" cy="2764515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5" y="3552808"/>
            <a:ext cx="10681081" cy="312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8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6" y="1617259"/>
            <a:ext cx="5947958" cy="4584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7844" y="1010245"/>
            <a:ext cx="542271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u="sng" dirty="0" smtClean="0"/>
              <a:t>13-15 ноября: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читательская грамотность </a:t>
            </a:r>
          </a:p>
          <a:p>
            <a:pPr algn="ctr"/>
            <a:r>
              <a:rPr lang="ru-RU" sz="2200" b="1" dirty="0" smtClean="0"/>
              <a:t>(8-е классы),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математическая грамотность </a:t>
            </a:r>
          </a:p>
          <a:p>
            <a:pPr algn="ctr"/>
            <a:r>
              <a:rPr lang="ru-RU" sz="2200" b="1" dirty="0" smtClean="0"/>
              <a:t>(9-е классы);</a:t>
            </a:r>
          </a:p>
          <a:p>
            <a:pPr algn="ctr"/>
            <a:endParaRPr lang="ru-RU" sz="2200" b="1" dirty="0" smtClean="0"/>
          </a:p>
          <a:p>
            <a:pPr algn="ctr"/>
            <a:r>
              <a:rPr lang="ru-RU" sz="2200" b="1" u="sng" dirty="0" smtClean="0"/>
              <a:t>5 декабря: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математическая грамотность</a:t>
            </a:r>
          </a:p>
          <a:p>
            <a:pPr algn="ctr"/>
            <a:r>
              <a:rPr lang="ru-RU" sz="2200" b="1" dirty="0" smtClean="0"/>
              <a:t> (8-е классы),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естественнонаучная грамотность</a:t>
            </a:r>
            <a:r>
              <a:rPr lang="ru-RU" sz="2200" b="1" dirty="0" smtClean="0"/>
              <a:t> </a:t>
            </a:r>
          </a:p>
          <a:p>
            <a:pPr algn="ctr"/>
            <a:r>
              <a:rPr lang="ru-RU" sz="2200" b="1" dirty="0" smtClean="0"/>
              <a:t>(9-е классы);</a:t>
            </a:r>
          </a:p>
          <a:p>
            <a:pPr algn="ctr"/>
            <a:endParaRPr lang="ru-RU" sz="2200" b="1" u="sng" dirty="0" smtClean="0"/>
          </a:p>
          <a:p>
            <a:pPr algn="ctr"/>
            <a:r>
              <a:rPr lang="ru-RU" sz="2200" b="1" u="sng" dirty="0" smtClean="0"/>
              <a:t>18-20 декабря</a:t>
            </a:r>
            <a:r>
              <a:rPr lang="ru-RU" sz="2200" b="1" dirty="0" smtClean="0"/>
              <a:t>: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естественнонаучная грамотность </a:t>
            </a:r>
          </a:p>
          <a:p>
            <a:pPr algn="ctr"/>
            <a:r>
              <a:rPr lang="ru-RU" sz="2200" b="1" dirty="0" smtClean="0"/>
              <a:t>(8-е классы), </a:t>
            </a:r>
          </a:p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читательская грамотность </a:t>
            </a:r>
          </a:p>
          <a:p>
            <a:pPr algn="ctr"/>
            <a:r>
              <a:rPr lang="ru-RU" sz="2200" b="1" dirty="0" smtClean="0"/>
              <a:t>(9-е классы).</a:t>
            </a:r>
            <a:endParaRPr lang="ru-RU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54238" y="0"/>
            <a:ext cx="77451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 функциональной грамотности проводилась в три этапа:</a:t>
            </a:r>
          </a:p>
        </p:txBody>
      </p:sp>
    </p:spTree>
    <p:extLst>
      <p:ext uri="{BB962C8B-B14F-4D97-AF65-F5344CB8AC3E}">
        <p14:creationId xmlns:p14="http://schemas.microsoft.com/office/powerpoint/2010/main" val="3176551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48510"/>
              </p:ext>
            </p:extLst>
          </p:nvPr>
        </p:nvGraphicFramePr>
        <p:xfrm>
          <a:off x="600502" y="139025"/>
          <a:ext cx="5500047" cy="330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192912"/>
              </p:ext>
            </p:extLst>
          </p:nvPr>
        </p:nvGraphicFramePr>
        <p:xfrm>
          <a:off x="6332560" y="139025"/>
          <a:ext cx="5609229" cy="331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103612"/>
              </p:ext>
            </p:extLst>
          </p:nvPr>
        </p:nvGraphicFramePr>
        <p:xfrm>
          <a:off x="2579426" y="3455431"/>
          <a:ext cx="6557749" cy="3402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648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29" y="620108"/>
            <a:ext cx="10348294" cy="2655354"/>
          </a:xfrm>
          <a:prstGeom prst="rect">
            <a:avLst/>
          </a:prstGeom>
        </p:spPr>
      </p:pic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29" y="3475913"/>
            <a:ext cx="10348294" cy="30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1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85" y="669165"/>
            <a:ext cx="10594904" cy="2703099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85" y="3516854"/>
            <a:ext cx="10599556" cy="31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73" y="639170"/>
            <a:ext cx="10676317" cy="2767352"/>
          </a:xfrm>
          <a:prstGeom prst="rect">
            <a:avLst/>
          </a:prstGeom>
        </p:spPr>
      </p:pic>
      <p:pic>
        <p:nvPicPr>
          <p:cNvPr id="7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72" y="3521118"/>
            <a:ext cx="10676317" cy="31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3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93" y="657580"/>
            <a:ext cx="10522708" cy="2692213"/>
          </a:xfrm>
          <a:prstGeom prst="rect">
            <a:avLst/>
          </a:prstGeom>
        </p:spPr>
      </p:pic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3" y="3585095"/>
            <a:ext cx="10522708" cy="307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34" y="625521"/>
            <a:ext cx="10835967" cy="2800485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34" y="3560078"/>
            <a:ext cx="10835967" cy="31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9-2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62" y="630284"/>
            <a:ext cx="10840729" cy="2781712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62" y="3517706"/>
            <a:ext cx="10840729" cy="31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9-3класс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70" y="524574"/>
            <a:ext cx="10831204" cy="2787442"/>
          </a:xfrm>
          <a:prstGeom prst="rect">
            <a:avLst/>
          </a:prstGeom>
        </p:spPr>
      </p:pic>
      <p:pic>
        <p:nvPicPr>
          <p:cNvPr id="6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70" y="3485965"/>
            <a:ext cx="10831204" cy="31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5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9-3класс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93" y="524574"/>
            <a:ext cx="10627766" cy="2727066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93" y="3407675"/>
            <a:ext cx="10627766" cy="31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4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9-3класс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29" y="620760"/>
            <a:ext cx="10426535" cy="2709980"/>
          </a:xfrm>
          <a:prstGeom prst="rect">
            <a:avLst/>
          </a:prstGeom>
        </p:spPr>
      </p:pic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29" y="3426925"/>
            <a:ext cx="10426535" cy="305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1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g-resh-edu.ru/wp-content/uploads/2021/11/funktsionalnaya-gramotnost-fg-resh-edu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739" y="-13743"/>
            <a:ext cx="8210503" cy="68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25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754871"/>
              </p:ext>
            </p:extLst>
          </p:nvPr>
        </p:nvGraphicFramePr>
        <p:xfrm>
          <a:off x="589129" y="232012"/>
          <a:ext cx="5620602" cy="326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587071"/>
              </p:ext>
            </p:extLst>
          </p:nvPr>
        </p:nvGraphicFramePr>
        <p:xfrm>
          <a:off x="6400799" y="232012"/>
          <a:ext cx="5663822" cy="326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033280"/>
              </p:ext>
            </p:extLst>
          </p:nvPr>
        </p:nvGraphicFramePr>
        <p:xfrm>
          <a:off x="2784144" y="3493827"/>
          <a:ext cx="6566848" cy="313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8533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7" y="477673"/>
            <a:ext cx="12015143" cy="59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8" y="48559"/>
            <a:ext cx="11027390" cy="68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2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6" y="41289"/>
            <a:ext cx="9198590" cy="68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7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2" y="140955"/>
            <a:ext cx="6392382" cy="4731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776" y="3466531"/>
            <a:ext cx="6328239" cy="319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94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" descr="image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76" y="3604208"/>
            <a:ext cx="10781882" cy="31556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6" y="694400"/>
            <a:ext cx="10781882" cy="28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5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6537" y="1354"/>
            <a:ext cx="1044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 класс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 descr="image0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8" y="3790822"/>
            <a:ext cx="10847609" cy="2923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8" y="561401"/>
            <a:ext cx="10847609" cy="28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162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3049</TotalTime>
  <Words>111</Words>
  <Application>Microsoft Office PowerPoint</Application>
  <PresentationFormat>Широкоэкранный</PresentationFormat>
  <Paragraphs>47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Легкий дым</vt:lpstr>
      <vt:lpstr>Всероссийская диагностика функциональной грамотности учащихся  8-х и 9-х классов  БОУ г. Омска  «Гимназия №19»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диагностика функциональной грамотности учащихся  8-х и 9-х классов  БОУ г. Омска «Гимназия №19»</dc:title>
  <dc:creator>Учетная запись Майкрософт</dc:creator>
  <cp:lastModifiedBy>Учетная запись Майкрософт</cp:lastModifiedBy>
  <cp:revision>18</cp:revision>
  <dcterms:created xsi:type="dcterms:W3CDTF">2024-01-17T09:52:05Z</dcterms:created>
  <dcterms:modified xsi:type="dcterms:W3CDTF">2024-01-24T07:34:09Z</dcterms:modified>
</cp:coreProperties>
</file>